
<file path=[Content_Types].xml><?xml version="1.0" encoding="utf-8"?>
<Types xmlns="http://schemas.openxmlformats.org/package/2006/content-types">
  <Default Extension="jpg" ContentType="image/jp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31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5" r:id="rId10"/>
    <p:sldId id="268" r:id="rId11"/>
    <p:sldId id="269" r:id="rId12"/>
    <p:sldId id="270" r:id="rId13"/>
    <p:sldId id="272" r:id="rId14"/>
    <p:sldId id="274" r:id="rId15"/>
    <p:sldId id="276" r:id="rId16"/>
    <p:sldId id="318" r:id="rId17"/>
    <p:sldId id="317" r:id="rId18"/>
    <p:sldId id="277" r:id="rId19"/>
    <p:sldId id="319" r:id="rId20"/>
    <p:sldId id="279" r:id="rId21"/>
    <p:sldId id="280" r:id="rId22"/>
    <p:sldId id="282" r:id="rId23"/>
    <p:sldId id="284" r:id="rId24"/>
    <p:sldId id="287" r:id="rId25"/>
    <p:sldId id="290" r:id="rId26"/>
    <p:sldId id="291" r:id="rId27"/>
    <p:sldId id="294" r:id="rId28"/>
    <p:sldId id="320" r:id="rId29"/>
    <p:sldId id="295" r:id="rId30"/>
    <p:sldId id="297" r:id="rId31"/>
    <p:sldId id="298" r:id="rId32"/>
    <p:sldId id="300" r:id="rId33"/>
    <p:sldId id="303" r:id="rId34"/>
    <p:sldId id="306" r:id="rId35"/>
    <p:sldId id="309" r:id="rId36"/>
    <p:sldId id="310" r:id="rId37"/>
  </p:sldIdLst>
  <p:sldSz cx="6858000" cy="9144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80" d="100"/>
          <a:sy n="80" d="100"/>
        </p:scale>
        <p:origin x="1686" y="-154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514350" y="2834640"/>
            <a:ext cx="5829300" cy="19202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028700" y="5120640"/>
            <a:ext cx="4800600" cy="2286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27/03/2022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Carlito"/>
                <a:cs typeface="Carlito"/>
              </a:defRPr>
            </a:lvl1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27/03/2022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Carlito"/>
                <a:cs typeface="Carlito"/>
              </a:defRPr>
            </a:lvl1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342900" y="2103120"/>
            <a:ext cx="2983230" cy="60350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3531870" y="2103120"/>
            <a:ext cx="2983230" cy="60350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27/03/2022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Carlito"/>
                <a:cs typeface="Carlito"/>
              </a:defRPr>
            </a:lvl1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27/03/2022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Carlito"/>
                <a:cs typeface="Carlito"/>
              </a:defRPr>
            </a:lvl1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27/03/2022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Carlito"/>
                <a:cs typeface="Carlito"/>
              </a:defRPr>
            </a:lvl1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42900" y="365760"/>
            <a:ext cx="6172200" cy="14630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42900" y="2103120"/>
            <a:ext cx="6172200" cy="60350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331720" y="8503920"/>
            <a:ext cx="2194560" cy="4572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42900" y="8503920"/>
            <a:ext cx="1577340" cy="4572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27/03/2022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71233" y="8931350"/>
            <a:ext cx="231775" cy="1778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chemeClr val="tx1"/>
                </a:solidFill>
                <a:latin typeface="Carlito"/>
                <a:cs typeface="Carlito"/>
              </a:defRPr>
            </a:lvl1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B2EA1D-835B-4D5C-ADF5-697993E141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4350" y="1143000"/>
            <a:ext cx="5829300" cy="3062377"/>
          </a:xfrm>
        </p:spPr>
        <p:txBody>
          <a:bodyPr/>
          <a:lstStyle/>
          <a:p>
            <a:pPr algn="ctr"/>
            <a:r>
              <a:rPr lang="en-US" sz="19900" dirty="0"/>
              <a:t>XRD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7342B0-5177-42FE-A50A-46E0BDE5CAD9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1028700" y="5867400"/>
            <a:ext cx="4800600" cy="2215991"/>
          </a:xfrm>
        </p:spPr>
        <p:txBody>
          <a:bodyPr/>
          <a:lstStyle/>
          <a:p>
            <a:pPr algn="ctr"/>
            <a:r>
              <a:rPr lang="en-US" sz="3600" b="1" dirty="0"/>
              <a:t>By</a:t>
            </a:r>
          </a:p>
          <a:p>
            <a:pPr algn="ctr"/>
            <a:r>
              <a:rPr lang="en-US" sz="3600" b="1" dirty="0"/>
              <a:t>Aparna Patil </a:t>
            </a:r>
            <a:r>
              <a:rPr lang="en-US" sz="3600" b="1" dirty="0" err="1"/>
              <a:t>Kose</a:t>
            </a:r>
            <a:endParaRPr lang="en-US" sz="3600" b="1" dirty="0"/>
          </a:p>
          <a:p>
            <a:pPr algn="ctr"/>
            <a:r>
              <a:rPr lang="en-US" sz="3600" b="1" dirty="0"/>
              <a:t>Lecturer</a:t>
            </a:r>
          </a:p>
          <a:p>
            <a:pPr algn="ctr"/>
            <a:r>
              <a:rPr lang="en-US" sz="3600" b="1" dirty="0"/>
              <a:t>Dept of Bioinformatics</a:t>
            </a:r>
          </a:p>
        </p:txBody>
      </p:sp>
    </p:spTree>
    <p:extLst>
      <p:ext uri="{BB962C8B-B14F-4D97-AF65-F5344CB8AC3E}">
        <p14:creationId xmlns:p14="http://schemas.microsoft.com/office/powerpoint/2010/main" val="2585136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74650" y="679450"/>
            <a:ext cx="6108700" cy="3441700"/>
            <a:chOff x="374650" y="679450"/>
            <a:chExt cx="6108700" cy="3441700"/>
          </a:xfrm>
        </p:grpSpPr>
        <p:sp>
          <p:nvSpPr>
            <p:cNvPr id="3" name="object 3"/>
            <p:cNvSpPr/>
            <p:nvPr/>
          </p:nvSpPr>
          <p:spPr>
            <a:xfrm>
              <a:off x="422158" y="717846"/>
              <a:ext cx="6013683" cy="335575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81000" y="685800"/>
              <a:ext cx="6096000" cy="3429000"/>
            </a:xfrm>
            <a:custGeom>
              <a:avLst/>
              <a:gdLst/>
              <a:ahLst/>
              <a:cxnLst/>
              <a:rect l="l" t="t" r="r" b="b"/>
              <a:pathLst>
                <a:path w="6096000" h="3429000">
                  <a:moveTo>
                    <a:pt x="0" y="3429000"/>
                  </a:moveTo>
                  <a:lnTo>
                    <a:pt x="6096000" y="3429000"/>
                  </a:lnTo>
                  <a:lnTo>
                    <a:pt x="6096000" y="0"/>
                  </a:lnTo>
                  <a:lnTo>
                    <a:pt x="0" y="0"/>
                  </a:lnTo>
                  <a:lnTo>
                    <a:pt x="0" y="342900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10</a:t>
            </a:fld>
            <a:endParaRPr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74650" y="679450"/>
            <a:ext cx="6108700" cy="3441700"/>
            <a:chOff x="374650" y="679450"/>
            <a:chExt cx="6108700" cy="3441700"/>
          </a:xfrm>
        </p:grpSpPr>
        <p:sp>
          <p:nvSpPr>
            <p:cNvPr id="3" name="object 3"/>
            <p:cNvSpPr/>
            <p:nvPr/>
          </p:nvSpPr>
          <p:spPr>
            <a:xfrm>
              <a:off x="422158" y="717846"/>
              <a:ext cx="6013683" cy="335575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81000" y="685800"/>
              <a:ext cx="6096000" cy="3429000"/>
            </a:xfrm>
            <a:custGeom>
              <a:avLst/>
              <a:gdLst/>
              <a:ahLst/>
              <a:cxnLst/>
              <a:rect l="l" t="t" r="r" b="b"/>
              <a:pathLst>
                <a:path w="6096000" h="3429000">
                  <a:moveTo>
                    <a:pt x="0" y="3429000"/>
                  </a:moveTo>
                  <a:lnTo>
                    <a:pt x="6096000" y="3429000"/>
                  </a:lnTo>
                  <a:lnTo>
                    <a:pt x="6096000" y="0"/>
                  </a:lnTo>
                  <a:lnTo>
                    <a:pt x="0" y="0"/>
                  </a:lnTo>
                  <a:lnTo>
                    <a:pt x="0" y="342900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11</a:t>
            </a:fld>
            <a:endParaRPr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74650" y="679450"/>
            <a:ext cx="6108700" cy="3441700"/>
            <a:chOff x="374650" y="679450"/>
            <a:chExt cx="6108700" cy="3441700"/>
          </a:xfrm>
        </p:grpSpPr>
        <p:sp>
          <p:nvSpPr>
            <p:cNvPr id="3" name="object 3"/>
            <p:cNvSpPr/>
            <p:nvPr/>
          </p:nvSpPr>
          <p:spPr>
            <a:xfrm>
              <a:off x="417585" y="685800"/>
              <a:ext cx="6036549" cy="34290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81000" y="685800"/>
              <a:ext cx="6096000" cy="3429000"/>
            </a:xfrm>
            <a:custGeom>
              <a:avLst/>
              <a:gdLst/>
              <a:ahLst/>
              <a:cxnLst/>
              <a:rect l="l" t="t" r="r" b="b"/>
              <a:pathLst>
                <a:path w="6096000" h="3429000">
                  <a:moveTo>
                    <a:pt x="0" y="3429000"/>
                  </a:moveTo>
                  <a:lnTo>
                    <a:pt x="6096000" y="3429000"/>
                  </a:lnTo>
                  <a:lnTo>
                    <a:pt x="6096000" y="0"/>
                  </a:lnTo>
                  <a:lnTo>
                    <a:pt x="0" y="0"/>
                  </a:lnTo>
                  <a:lnTo>
                    <a:pt x="0" y="342900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12</a:t>
            </a:fld>
            <a:endParaRPr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74650" y="679450"/>
            <a:ext cx="6108700" cy="3441700"/>
            <a:chOff x="374650" y="679450"/>
            <a:chExt cx="6108700" cy="3441700"/>
          </a:xfrm>
        </p:grpSpPr>
        <p:sp>
          <p:nvSpPr>
            <p:cNvPr id="3" name="object 3"/>
            <p:cNvSpPr/>
            <p:nvPr/>
          </p:nvSpPr>
          <p:spPr>
            <a:xfrm>
              <a:off x="417585" y="685800"/>
              <a:ext cx="6036549" cy="340610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81000" y="685800"/>
              <a:ext cx="6096000" cy="3429000"/>
            </a:xfrm>
            <a:custGeom>
              <a:avLst/>
              <a:gdLst/>
              <a:ahLst/>
              <a:cxnLst/>
              <a:rect l="l" t="t" r="r" b="b"/>
              <a:pathLst>
                <a:path w="6096000" h="3429000">
                  <a:moveTo>
                    <a:pt x="0" y="3429000"/>
                  </a:moveTo>
                  <a:lnTo>
                    <a:pt x="6096000" y="3429000"/>
                  </a:lnTo>
                  <a:lnTo>
                    <a:pt x="6096000" y="0"/>
                  </a:lnTo>
                  <a:lnTo>
                    <a:pt x="0" y="0"/>
                  </a:lnTo>
                  <a:lnTo>
                    <a:pt x="0" y="342900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13</a:t>
            </a:fld>
            <a:endParaRPr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74650" y="679450"/>
            <a:ext cx="6108700" cy="3441700"/>
            <a:chOff x="374650" y="679450"/>
            <a:chExt cx="6108700" cy="3441700"/>
          </a:xfrm>
        </p:grpSpPr>
        <p:sp>
          <p:nvSpPr>
            <p:cNvPr id="3" name="object 3"/>
            <p:cNvSpPr/>
            <p:nvPr/>
          </p:nvSpPr>
          <p:spPr>
            <a:xfrm>
              <a:off x="422158" y="717846"/>
              <a:ext cx="6013683" cy="335575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81000" y="685800"/>
              <a:ext cx="6096000" cy="3429000"/>
            </a:xfrm>
            <a:custGeom>
              <a:avLst/>
              <a:gdLst/>
              <a:ahLst/>
              <a:cxnLst/>
              <a:rect l="l" t="t" r="r" b="b"/>
              <a:pathLst>
                <a:path w="6096000" h="3429000">
                  <a:moveTo>
                    <a:pt x="0" y="3429000"/>
                  </a:moveTo>
                  <a:lnTo>
                    <a:pt x="6096000" y="3429000"/>
                  </a:lnTo>
                  <a:lnTo>
                    <a:pt x="6096000" y="0"/>
                  </a:lnTo>
                  <a:lnTo>
                    <a:pt x="0" y="0"/>
                  </a:lnTo>
                  <a:lnTo>
                    <a:pt x="0" y="342900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14</a:t>
            </a:fld>
            <a:endParaRPr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74650" y="679450"/>
            <a:ext cx="6108700" cy="3441700"/>
            <a:chOff x="374650" y="679450"/>
            <a:chExt cx="6108700" cy="3441700"/>
          </a:xfrm>
        </p:grpSpPr>
        <p:sp>
          <p:nvSpPr>
            <p:cNvPr id="3" name="object 3"/>
            <p:cNvSpPr/>
            <p:nvPr/>
          </p:nvSpPr>
          <p:spPr>
            <a:xfrm>
              <a:off x="417585" y="685800"/>
              <a:ext cx="6036549" cy="340610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81000" y="685800"/>
              <a:ext cx="6096000" cy="3429000"/>
            </a:xfrm>
            <a:custGeom>
              <a:avLst/>
              <a:gdLst/>
              <a:ahLst/>
              <a:cxnLst/>
              <a:rect l="l" t="t" r="r" b="b"/>
              <a:pathLst>
                <a:path w="6096000" h="3429000">
                  <a:moveTo>
                    <a:pt x="0" y="3429000"/>
                  </a:moveTo>
                  <a:lnTo>
                    <a:pt x="6096000" y="3429000"/>
                  </a:lnTo>
                  <a:lnTo>
                    <a:pt x="6096000" y="0"/>
                  </a:lnTo>
                  <a:lnTo>
                    <a:pt x="0" y="0"/>
                  </a:lnTo>
                  <a:lnTo>
                    <a:pt x="0" y="342900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15</a:t>
            </a:fld>
            <a:endParaRPr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5086E25-5FFC-4508-A6E6-26AD0A6267D2}"/>
              </a:ext>
            </a:extLst>
          </p:cNvPr>
          <p:cNvSpPr txBox="1"/>
          <p:nvPr/>
        </p:nvSpPr>
        <p:spPr>
          <a:xfrm>
            <a:off x="212558" y="914400"/>
            <a:ext cx="6645442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XRF works on methods involving</a:t>
            </a:r>
            <a:r>
              <a:rPr lang="en-US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interactions between electron beams and x-rays with samples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It is made possible by the </a:t>
            </a:r>
            <a:r>
              <a:rPr lang="en-US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behavior of atoms 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when they interact with </a:t>
            </a:r>
            <a:r>
              <a:rPr lang="en-US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radiation.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When </a:t>
            </a:r>
            <a:r>
              <a:rPr lang="en-US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materials are excited 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with </a:t>
            </a:r>
            <a:r>
              <a:rPr lang="en-US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high-energy, short wavelength 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radiation (e.g., X-rays), they can </a:t>
            </a:r>
            <a:r>
              <a:rPr lang="en-US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become ionized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When an </a:t>
            </a:r>
            <a:r>
              <a:rPr lang="en-US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electron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from the </a:t>
            </a:r>
            <a:r>
              <a:rPr lang="en-US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inner shell of an atom 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is excited by the energy of </a:t>
            </a:r>
            <a:r>
              <a:rPr lang="en-US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 photon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it moves to a </a:t>
            </a:r>
            <a:r>
              <a:rPr lang="en-US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higher energy level.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When it returns to </a:t>
            </a:r>
            <a:r>
              <a:rPr lang="en-US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low energy level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the energy which it previously gained by the </a:t>
            </a:r>
            <a:r>
              <a:rPr lang="en-US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excitation is emitted as a photon 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which has a wavelength that is </a:t>
            </a:r>
            <a:r>
              <a:rPr lang="en-US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characteristic for the element 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(there could be several characteristic wavelengths per element). 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Thus </a:t>
            </a:r>
            <a:r>
              <a:rPr lang="en-US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atomic X-rays emitted 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during electronic transitions to the </a:t>
            </a:r>
            <a:r>
              <a:rPr lang="en-US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inner shell states 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 atoms of modest atomic number.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These X-rays since have characteristic energies related to the atomic number, and each element therefore has a characteristic X-ray spectrum which can be used to identify the element.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40F25F-0519-4B74-AE1C-FD00B56260FE}"/>
              </a:ext>
            </a:extLst>
          </p:cNvPr>
          <p:cNvSpPr txBox="1"/>
          <p:nvPr/>
        </p:nvSpPr>
        <p:spPr>
          <a:xfrm>
            <a:off x="1447800" y="304800"/>
            <a:ext cx="34650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Principle of X-Ray Spectroscopy</a:t>
            </a:r>
            <a:endParaRPr lang="en-US" b="0" i="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27598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0985863-5A3F-4A6C-852E-BF5558A8946A}"/>
              </a:ext>
            </a:extLst>
          </p:cNvPr>
          <p:cNvSpPr txBox="1"/>
          <p:nvPr/>
        </p:nvSpPr>
        <p:spPr>
          <a:xfrm>
            <a:off x="228600" y="990600"/>
            <a:ext cx="6400800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An </a:t>
            </a:r>
            <a:r>
              <a:rPr lang="en-US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XRF spectrometer 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works because if a sample is illuminated by an </a:t>
            </a:r>
            <a:r>
              <a:rPr lang="en-US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intense X-ray beam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known as the </a:t>
            </a:r>
            <a:r>
              <a:rPr lang="en-US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incident beam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some of the energy is </a:t>
            </a:r>
            <a:r>
              <a:rPr lang="en-US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scattered,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but some is also absorbed within the sample in a manner that depends on its chemistry.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When x-ray hits sample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the sample </a:t>
            </a:r>
            <a:r>
              <a:rPr lang="en-US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emits x-rays along a spectrum of wavelengths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characteristic of the type of atoms present.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If a sample has </a:t>
            </a:r>
            <a:r>
              <a:rPr lang="en-US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many element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 present, the use of a </a:t>
            </a:r>
            <a:r>
              <a:rPr lang="en-US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Wavelength Dispersive Spectrometer 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allows the </a:t>
            </a:r>
            <a:r>
              <a:rPr lang="en-US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separation of a complex emitted X-ray spectrum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into characteristic </a:t>
            </a:r>
            <a:r>
              <a:rPr lang="en-US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wavelengths for each element present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Various types of detectors used to measure intensity of emitted radiation.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intensity of the energy measured 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by these detectors is </a:t>
            </a:r>
            <a:r>
              <a:rPr lang="en-US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proportional to the abundance of the element in the sample.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exact value for each element is derived from standards from prior analyses from other techniques.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977596-19ED-48C0-9BDB-E9A1211EC829}"/>
              </a:ext>
            </a:extLst>
          </p:cNvPr>
          <p:cNvSpPr txBox="1"/>
          <p:nvPr/>
        </p:nvSpPr>
        <p:spPr>
          <a:xfrm>
            <a:off x="1524000" y="152400"/>
            <a:ext cx="3429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Working of X-Ray Spectroscopy</a:t>
            </a:r>
            <a:endParaRPr lang="en-US" sz="1800" b="0" i="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16246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74650" y="836446"/>
            <a:ext cx="6108700" cy="3441700"/>
            <a:chOff x="374650" y="679450"/>
            <a:chExt cx="6108700" cy="3441700"/>
          </a:xfrm>
        </p:grpSpPr>
        <p:sp>
          <p:nvSpPr>
            <p:cNvPr id="3" name="object 3"/>
            <p:cNvSpPr/>
            <p:nvPr/>
          </p:nvSpPr>
          <p:spPr>
            <a:xfrm>
              <a:off x="417585" y="685800"/>
              <a:ext cx="6036549" cy="340610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81000" y="685800"/>
              <a:ext cx="6096000" cy="3429000"/>
            </a:xfrm>
            <a:custGeom>
              <a:avLst/>
              <a:gdLst/>
              <a:ahLst/>
              <a:cxnLst/>
              <a:rect l="l" t="t" r="r" b="b"/>
              <a:pathLst>
                <a:path w="6096000" h="3429000">
                  <a:moveTo>
                    <a:pt x="0" y="3429000"/>
                  </a:moveTo>
                  <a:lnTo>
                    <a:pt x="6096000" y="3429000"/>
                  </a:lnTo>
                  <a:lnTo>
                    <a:pt x="6096000" y="0"/>
                  </a:lnTo>
                  <a:lnTo>
                    <a:pt x="0" y="0"/>
                  </a:lnTo>
                  <a:lnTo>
                    <a:pt x="0" y="342900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18</a:t>
            </a:fld>
            <a:endParaRPr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BA265E-3F32-4D3F-9910-67B52B40B9B3}"/>
              </a:ext>
            </a:extLst>
          </p:cNvPr>
          <p:cNvSpPr txBox="1"/>
          <p:nvPr/>
        </p:nvSpPr>
        <p:spPr>
          <a:xfrm>
            <a:off x="685800" y="4638339"/>
            <a:ext cx="48768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>
                <a:solidFill>
                  <a:srgbClr val="000000"/>
                </a:solidFill>
                <a:effectLst/>
                <a:latin typeface="-apple-system"/>
              </a:rPr>
              <a:t>Components for X-ray spectroscopy are:</a:t>
            </a:r>
          </a:p>
          <a:p>
            <a:pPr algn="l">
              <a:buFont typeface="+mj-lt"/>
              <a:buAutoNum type="arabicPeriod"/>
            </a:pPr>
            <a:r>
              <a:rPr lang="en-US" b="0" i="0">
                <a:solidFill>
                  <a:srgbClr val="000000"/>
                </a:solidFill>
                <a:effectLst/>
                <a:latin typeface="-apple-system"/>
              </a:rPr>
              <a:t>X-ray generating equipment (X-ray tube)</a:t>
            </a:r>
          </a:p>
          <a:p>
            <a:pPr algn="l">
              <a:buFont typeface="+mj-lt"/>
              <a:buAutoNum type="arabicPeriod"/>
            </a:pPr>
            <a:r>
              <a:rPr lang="en-US" b="0" i="0">
                <a:solidFill>
                  <a:srgbClr val="000000"/>
                </a:solidFill>
                <a:effectLst/>
                <a:latin typeface="-apple-system"/>
              </a:rPr>
              <a:t>Collimator</a:t>
            </a:r>
          </a:p>
          <a:p>
            <a:pPr algn="l">
              <a:buFont typeface="+mj-lt"/>
              <a:buAutoNum type="arabicPeriod"/>
            </a:pPr>
            <a:r>
              <a:rPr lang="en-US" b="0" i="0">
                <a:solidFill>
                  <a:srgbClr val="000000"/>
                </a:solidFill>
                <a:effectLst/>
                <a:latin typeface="-apple-system"/>
              </a:rPr>
              <a:t>Monochromators</a:t>
            </a:r>
          </a:p>
          <a:p>
            <a:pPr algn="l">
              <a:buFont typeface="+mj-lt"/>
              <a:buAutoNum type="arabicPeriod"/>
            </a:pPr>
            <a:r>
              <a:rPr lang="en-US" b="0" i="0">
                <a:solidFill>
                  <a:srgbClr val="000000"/>
                </a:solidFill>
                <a:effectLst/>
                <a:latin typeface="-apple-system"/>
              </a:rPr>
              <a:t>Detectors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0DCFF4-8ABE-4D23-8C95-E5582CAB3E1D}"/>
              </a:ext>
            </a:extLst>
          </p:cNvPr>
          <p:cNvSpPr txBox="1"/>
          <p:nvPr/>
        </p:nvSpPr>
        <p:spPr>
          <a:xfrm>
            <a:off x="1310034" y="106922"/>
            <a:ext cx="44049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dirty="0">
                <a:solidFill>
                  <a:srgbClr val="000000"/>
                </a:solidFill>
                <a:effectLst/>
                <a:latin typeface="-apple-system"/>
              </a:rPr>
              <a:t>Instrumentation of X-Ray Spectroscopy</a:t>
            </a:r>
            <a:endParaRPr lang="en-US" b="0" i="0" dirty="0">
              <a:solidFill>
                <a:srgbClr val="000000"/>
              </a:solidFill>
              <a:effectLst/>
              <a:latin typeface="-apple-system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C37DD5B-B230-4AB7-BE88-A130488C32D0}"/>
              </a:ext>
            </a:extLst>
          </p:cNvPr>
          <p:cNvSpPr txBox="1"/>
          <p:nvPr/>
        </p:nvSpPr>
        <p:spPr>
          <a:xfrm>
            <a:off x="457200" y="1340346"/>
            <a:ext cx="6172200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dirty="0">
                <a:solidFill>
                  <a:srgbClr val="000000"/>
                </a:solidFill>
                <a:effectLst/>
                <a:latin typeface="-apple-system"/>
              </a:rPr>
              <a:t>A. X-ray generating equipment (X-ray tube)</a:t>
            </a:r>
            <a:endParaRPr lang="en-US" b="0" i="0" dirty="0">
              <a:solidFill>
                <a:srgbClr val="000000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X-rays can be generated by an X-ray tube.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X-rays tube is a vacuum tube that uses a high voltage to accelerate the electrons released by a hot cathode to a high velocity.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The high velocity electrons collide with a metal target, the anode, creating the X-rays.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dirty="0">
              <a:solidFill>
                <a:srgbClr val="000000"/>
              </a:solidFill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000000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000000"/>
              </a:solidFill>
              <a:effectLst/>
              <a:latin typeface="-apple-system"/>
            </a:endParaRPr>
          </a:p>
          <a:p>
            <a:pPr algn="l"/>
            <a:r>
              <a:rPr lang="en-US" b="1" i="0" dirty="0">
                <a:solidFill>
                  <a:srgbClr val="000000"/>
                </a:solidFill>
                <a:effectLst/>
                <a:latin typeface="-apple-system"/>
              </a:rPr>
              <a:t>B. Collimators</a:t>
            </a:r>
            <a:endParaRPr lang="en-US" b="0" i="0" dirty="0">
              <a:solidFill>
                <a:srgbClr val="000000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A collimator is a device that narrows a beam of particles or waves.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Narrow mean to cause the directions of motion to become more aligned in a specific direction (i.e., collimated or parallel).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Collimation is achieved by using a series of closely spaced ,parallel metal plates or by a bundle of tubes ,0.5 or less in diameter.</a:t>
            </a:r>
          </a:p>
        </p:txBody>
      </p:sp>
    </p:spTree>
    <p:extLst>
      <p:ext uri="{BB962C8B-B14F-4D97-AF65-F5344CB8AC3E}">
        <p14:creationId xmlns:p14="http://schemas.microsoft.com/office/powerpoint/2010/main" val="25438682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74650" y="679450"/>
            <a:ext cx="6108700" cy="3441700"/>
            <a:chOff x="374650" y="679450"/>
            <a:chExt cx="6108700" cy="3441700"/>
          </a:xfrm>
        </p:grpSpPr>
        <p:sp>
          <p:nvSpPr>
            <p:cNvPr id="3" name="object 3"/>
            <p:cNvSpPr/>
            <p:nvPr/>
          </p:nvSpPr>
          <p:spPr>
            <a:xfrm>
              <a:off x="422158" y="717846"/>
              <a:ext cx="6013683" cy="335575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81000" y="685800"/>
              <a:ext cx="6096000" cy="3429000"/>
            </a:xfrm>
            <a:custGeom>
              <a:avLst/>
              <a:gdLst/>
              <a:ahLst/>
              <a:cxnLst/>
              <a:rect l="l" t="t" r="r" b="b"/>
              <a:pathLst>
                <a:path w="6096000" h="3429000">
                  <a:moveTo>
                    <a:pt x="0" y="3429000"/>
                  </a:moveTo>
                  <a:lnTo>
                    <a:pt x="6096000" y="3429000"/>
                  </a:lnTo>
                  <a:lnTo>
                    <a:pt x="6096000" y="0"/>
                  </a:lnTo>
                  <a:lnTo>
                    <a:pt x="0" y="0"/>
                  </a:lnTo>
                  <a:lnTo>
                    <a:pt x="0" y="342900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2</a:t>
            </a:fld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20</a:t>
            </a:fld>
            <a:endParaRPr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4D35D1-D0B1-4D1F-A826-61A487156904}"/>
              </a:ext>
            </a:extLst>
          </p:cNvPr>
          <p:cNvSpPr txBox="1"/>
          <p:nvPr/>
        </p:nvSpPr>
        <p:spPr>
          <a:xfrm>
            <a:off x="609600" y="1371600"/>
            <a:ext cx="579120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dirty="0">
                <a:solidFill>
                  <a:srgbClr val="000000"/>
                </a:solidFill>
                <a:effectLst/>
                <a:latin typeface="-apple-system"/>
              </a:rPr>
              <a:t>C. Monochromator</a:t>
            </a:r>
            <a:endParaRPr lang="en-US" b="0" i="0" dirty="0">
              <a:solidFill>
                <a:srgbClr val="000000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Monochromator crystals partially polarize an unpolarized X-ray beam.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The main goal of a monochromator is to separate and transmit a narrow portion of the optical signal chosen from a wider range of wavelengths available at the input.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dirty="0">
              <a:solidFill>
                <a:srgbClr val="000000"/>
              </a:solidFill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000000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dirty="0">
              <a:solidFill>
                <a:srgbClr val="000000"/>
              </a:solidFill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000000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000000"/>
              </a:solidFill>
              <a:effectLst/>
              <a:latin typeface="-apple-system"/>
            </a:endParaRPr>
          </a:p>
          <a:p>
            <a:pPr algn="l"/>
            <a:r>
              <a:rPr lang="en-US" b="1" i="0" dirty="0">
                <a:solidFill>
                  <a:srgbClr val="000000"/>
                </a:solidFill>
                <a:effectLst/>
                <a:latin typeface="-apple-system"/>
              </a:rPr>
              <a:t>Types of Monochromator</a:t>
            </a:r>
            <a:endParaRPr lang="en-US" b="0" i="0" dirty="0">
              <a:solidFill>
                <a:srgbClr val="000000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Metallic Filter Type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Diffraction grating type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21</a:t>
            </a:fld>
            <a:endParaRPr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FAB392-3401-4C58-82D8-44B42FBDC66D}"/>
              </a:ext>
            </a:extLst>
          </p:cNvPr>
          <p:cNvSpPr txBox="1"/>
          <p:nvPr/>
        </p:nvSpPr>
        <p:spPr>
          <a:xfrm>
            <a:off x="609600" y="914400"/>
            <a:ext cx="5715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dirty="0">
                <a:solidFill>
                  <a:srgbClr val="000000"/>
                </a:solidFill>
                <a:effectLst/>
                <a:latin typeface="-apple-system"/>
              </a:rPr>
              <a:t>D. X-ray Detectors</a:t>
            </a:r>
            <a:endParaRPr lang="en-US" b="0" i="0" dirty="0">
              <a:solidFill>
                <a:srgbClr val="000000"/>
              </a:solidFill>
              <a:effectLst/>
              <a:latin typeface="-apple-system"/>
            </a:endParaRPr>
          </a:p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The most commonly employed detectors include: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Solid State Detectors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Scintillation Detectors</a:t>
            </a:r>
          </a:p>
        </p:txBody>
      </p:sp>
      <p:grpSp>
        <p:nvGrpSpPr>
          <p:cNvPr id="8" name="object 2">
            <a:extLst>
              <a:ext uri="{FF2B5EF4-FFF2-40B4-BE49-F238E27FC236}">
                <a16:creationId xmlns:a16="http://schemas.microsoft.com/office/drawing/2014/main" id="{41C4B32D-D64A-4551-9D63-EE6BE7B66524}"/>
              </a:ext>
            </a:extLst>
          </p:cNvPr>
          <p:cNvGrpSpPr/>
          <p:nvPr/>
        </p:nvGrpSpPr>
        <p:grpSpPr>
          <a:xfrm>
            <a:off x="215900" y="2286000"/>
            <a:ext cx="6108700" cy="3441700"/>
            <a:chOff x="374650" y="679450"/>
            <a:chExt cx="6108700" cy="3441700"/>
          </a:xfrm>
        </p:grpSpPr>
        <p:sp>
          <p:nvSpPr>
            <p:cNvPr id="9" name="object 3">
              <a:extLst>
                <a:ext uri="{FF2B5EF4-FFF2-40B4-BE49-F238E27FC236}">
                  <a16:creationId xmlns:a16="http://schemas.microsoft.com/office/drawing/2014/main" id="{489BC0C9-F8B5-4EE6-A741-E0A01D01437F}"/>
                </a:ext>
              </a:extLst>
            </p:cNvPr>
            <p:cNvSpPr/>
            <p:nvPr/>
          </p:nvSpPr>
          <p:spPr>
            <a:xfrm>
              <a:off x="422158" y="717846"/>
              <a:ext cx="6013683" cy="335575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4">
              <a:extLst>
                <a:ext uri="{FF2B5EF4-FFF2-40B4-BE49-F238E27FC236}">
                  <a16:creationId xmlns:a16="http://schemas.microsoft.com/office/drawing/2014/main" id="{772C1426-81A6-42F3-A283-4552229D2F3C}"/>
                </a:ext>
              </a:extLst>
            </p:cNvPr>
            <p:cNvSpPr/>
            <p:nvPr/>
          </p:nvSpPr>
          <p:spPr>
            <a:xfrm>
              <a:off x="381000" y="685800"/>
              <a:ext cx="6096000" cy="3429000"/>
            </a:xfrm>
            <a:custGeom>
              <a:avLst/>
              <a:gdLst/>
              <a:ahLst/>
              <a:cxnLst/>
              <a:rect l="l" t="t" r="r" b="b"/>
              <a:pathLst>
                <a:path w="6096000" h="3429000">
                  <a:moveTo>
                    <a:pt x="0" y="3429000"/>
                  </a:moveTo>
                  <a:lnTo>
                    <a:pt x="6096000" y="3429000"/>
                  </a:lnTo>
                  <a:lnTo>
                    <a:pt x="6096000" y="0"/>
                  </a:lnTo>
                  <a:lnTo>
                    <a:pt x="0" y="0"/>
                  </a:lnTo>
                  <a:lnTo>
                    <a:pt x="0" y="342900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74650" y="679450"/>
            <a:ext cx="6108700" cy="3441700"/>
            <a:chOff x="374650" y="679450"/>
            <a:chExt cx="6108700" cy="3441700"/>
          </a:xfrm>
        </p:grpSpPr>
        <p:sp>
          <p:nvSpPr>
            <p:cNvPr id="3" name="object 3"/>
            <p:cNvSpPr/>
            <p:nvPr/>
          </p:nvSpPr>
          <p:spPr>
            <a:xfrm>
              <a:off x="422158" y="717846"/>
              <a:ext cx="6013683" cy="335575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81000" y="685800"/>
              <a:ext cx="6096000" cy="3429000"/>
            </a:xfrm>
            <a:custGeom>
              <a:avLst/>
              <a:gdLst/>
              <a:ahLst/>
              <a:cxnLst/>
              <a:rect l="l" t="t" r="r" b="b"/>
              <a:pathLst>
                <a:path w="6096000" h="3429000">
                  <a:moveTo>
                    <a:pt x="0" y="3429000"/>
                  </a:moveTo>
                  <a:lnTo>
                    <a:pt x="6096000" y="3429000"/>
                  </a:lnTo>
                  <a:lnTo>
                    <a:pt x="6096000" y="0"/>
                  </a:lnTo>
                  <a:lnTo>
                    <a:pt x="0" y="0"/>
                  </a:lnTo>
                  <a:lnTo>
                    <a:pt x="0" y="342900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22</a:t>
            </a:fld>
            <a:endParaRPr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74650" y="679450"/>
            <a:ext cx="6108700" cy="3441700"/>
            <a:chOff x="374650" y="679450"/>
            <a:chExt cx="6108700" cy="3441700"/>
          </a:xfrm>
        </p:grpSpPr>
        <p:sp>
          <p:nvSpPr>
            <p:cNvPr id="3" name="object 3"/>
            <p:cNvSpPr/>
            <p:nvPr/>
          </p:nvSpPr>
          <p:spPr>
            <a:xfrm>
              <a:off x="417585" y="685800"/>
              <a:ext cx="6036549" cy="340610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81000" y="685800"/>
              <a:ext cx="6096000" cy="3429000"/>
            </a:xfrm>
            <a:custGeom>
              <a:avLst/>
              <a:gdLst/>
              <a:ahLst/>
              <a:cxnLst/>
              <a:rect l="l" t="t" r="r" b="b"/>
              <a:pathLst>
                <a:path w="6096000" h="3429000">
                  <a:moveTo>
                    <a:pt x="0" y="3429000"/>
                  </a:moveTo>
                  <a:lnTo>
                    <a:pt x="6096000" y="3429000"/>
                  </a:lnTo>
                  <a:lnTo>
                    <a:pt x="6096000" y="0"/>
                  </a:lnTo>
                  <a:lnTo>
                    <a:pt x="0" y="0"/>
                  </a:lnTo>
                  <a:lnTo>
                    <a:pt x="0" y="342900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23</a:t>
            </a:fld>
            <a:endParaRPr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74650" y="679450"/>
            <a:ext cx="6108700" cy="3441700"/>
            <a:chOff x="374650" y="679450"/>
            <a:chExt cx="6108700" cy="3441700"/>
          </a:xfrm>
        </p:grpSpPr>
        <p:sp>
          <p:nvSpPr>
            <p:cNvPr id="3" name="object 3"/>
            <p:cNvSpPr/>
            <p:nvPr/>
          </p:nvSpPr>
          <p:spPr>
            <a:xfrm>
              <a:off x="417585" y="685800"/>
              <a:ext cx="6036549" cy="340610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81000" y="685800"/>
              <a:ext cx="6096000" cy="3429000"/>
            </a:xfrm>
            <a:custGeom>
              <a:avLst/>
              <a:gdLst/>
              <a:ahLst/>
              <a:cxnLst/>
              <a:rect l="l" t="t" r="r" b="b"/>
              <a:pathLst>
                <a:path w="6096000" h="3429000">
                  <a:moveTo>
                    <a:pt x="0" y="3429000"/>
                  </a:moveTo>
                  <a:lnTo>
                    <a:pt x="6096000" y="3429000"/>
                  </a:lnTo>
                  <a:lnTo>
                    <a:pt x="6096000" y="0"/>
                  </a:lnTo>
                  <a:lnTo>
                    <a:pt x="0" y="0"/>
                  </a:lnTo>
                  <a:lnTo>
                    <a:pt x="0" y="342900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24</a:t>
            </a:fld>
            <a:endParaRPr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74650" y="679450"/>
            <a:ext cx="6108700" cy="3441700"/>
            <a:chOff x="374650" y="679450"/>
            <a:chExt cx="6108700" cy="3441700"/>
          </a:xfrm>
        </p:grpSpPr>
        <p:sp>
          <p:nvSpPr>
            <p:cNvPr id="3" name="object 3"/>
            <p:cNvSpPr/>
            <p:nvPr/>
          </p:nvSpPr>
          <p:spPr>
            <a:xfrm>
              <a:off x="417585" y="685800"/>
              <a:ext cx="6036549" cy="340610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81000" y="685800"/>
              <a:ext cx="6096000" cy="3429000"/>
            </a:xfrm>
            <a:custGeom>
              <a:avLst/>
              <a:gdLst/>
              <a:ahLst/>
              <a:cxnLst/>
              <a:rect l="l" t="t" r="r" b="b"/>
              <a:pathLst>
                <a:path w="6096000" h="3429000">
                  <a:moveTo>
                    <a:pt x="0" y="3429000"/>
                  </a:moveTo>
                  <a:lnTo>
                    <a:pt x="6096000" y="3429000"/>
                  </a:lnTo>
                  <a:lnTo>
                    <a:pt x="6096000" y="0"/>
                  </a:lnTo>
                  <a:lnTo>
                    <a:pt x="0" y="0"/>
                  </a:lnTo>
                  <a:lnTo>
                    <a:pt x="0" y="342900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25</a:t>
            </a:fld>
            <a:endParaRPr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74650" y="679450"/>
            <a:ext cx="6108700" cy="3441700"/>
            <a:chOff x="374650" y="679450"/>
            <a:chExt cx="6108700" cy="3441700"/>
          </a:xfrm>
        </p:grpSpPr>
        <p:sp>
          <p:nvSpPr>
            <p:cNvPr id="3" name="object 3"/>
            <p:cNvSpPr/>
            <p:nvPr/>
          </p:nvSpPr>
          <p:spPr>
            <a:xfrm>
              <a:off x="417585" y="685800"/>
              <a:ext cx="6036549" cy="340610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81000" y="685800"/>
              <a:ext cx="6096000" cy="3429000"/>
            </a:xfrm>
            <a:custGeom>
              <a:avLst/>
              <a:gdLst/>
              <a:ahLst/>
              <a:cxnLst/>
              <a:rect l="l" t="t" r="r" b="b"/>
              <a:pathLst>
                <a:path w="6096000" h="3429000">
                  <a:moveTo>
                    <a:pt x="0" y="3429000"/>
                  </a:moveTo>
                  <a:lnTo>
                    <a:pt x="6096000" y="3429000"/>
                  </a:lnTo>
                  <a:lnTo>
                    <a:pt x="6096000" y="0"/>
                  </a:lnTo>
                  <a:lnTo>
                    <a:pt x="0" y="0"/>
                  </a:lnTo>
                  <a:lnTo>
                    <a:pt x="0" y="342900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26</a:t>
            </a:fld>
            <a:endParaRPr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74650" y="679450"/>
            <a:ext cx="6108700" cy="3441700"/>
            <a:chOff x="374650" y="679450"/>
            <a:chExt cx="6108700" cy="3441700"/>
          </a:xfrm>
        </p:grpSpPr>
        <p:sp>
          <p:nvSpPr>
            <p:cNvPr id="3" name="object 3"/>
            <p:cNvSpPr/>
            <p:nvPr/>
          </p:nvSpPr>
          <p:spPr>
            <a:xfrm>
              <a:off x="422158" y="717846"/>
              <a:ext cx="6013683" cy="335575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81000" y="685800"/>
              <a:ext cx="6096000" cy="3429000"/>
            </a:xfrm>
            <a:custGeom>
              <a:avLst/>
              <a:gdLst/>
              <a:ahLst/>
              <a:cxnLst/>
              <a:rect l="l" t="t" r="r" b="b"/>
              <a:pathLst>
                <a:path w="6096000" h="3429000">
                  <a:moveTo>
                    <a:pt x="0" y="3429000"/>
                  </a:moveTo>
                  <a:lnTo>
                    <a:pt x="6096000" y="3429000"/>
                  </a:lnTo>
                  <a:lnTo>
                    <a:pt x="6096000" y="0"/>
                  </a:lnTo>
                  <a:lnTo>
                    <a:pt x="0" y="0"/>
                  </a:lnTo>
                  <a:lnTo>
                    <a:pt x="0" y="342900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27</a:t>
            </a:fld>
            <a:endParaRPr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EB54FB6-ED41-46B5-8131-BF905CAF61E0}"/>
              </a:ext>
            </a:extLst>
          </p:cNvPr>
          <p:cNvSpPr txBox="1"/>
          <p:nvPr/>
        </p:nvSpPr>
        <p:spPr>
          <a:xfrm>
            <a:off x="533400" y="1676400"/>
            <a:ext cx="61722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The technique requires the availability of a compound as a single crystal.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dirty="0">
              <a:solidFill>
                <a:srgbClr val="000000"/>
              </a:solidFill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000000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dirty="0">
              <a:solidFill>
                <a:srgbClr val="000000"/>
              </a:solidFill>
              <a:latin typeface="-apple-system"/>
            </a:endParaRPr>
          </a:p>
          <a:p>
            <a:pPr algn="l"/>
            <a:endParaRPr lang="en-US" b="0" i="0" dirty="0">
              <a:solidFill>
                <a:srgbClr val="000000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Most chemists find this process very tedious, time consuming and it requires a skillful hand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7759AE-98E3-4557-BAE5-67BCF9A2B064}"/>
              </a:ext>
            </a:extLst>
          </p:cNvPr>
          <p:cNvSpPr txBox="1"/>
          <p:nvPr/>
        </p:nvSpPr>
        <p:spPr>
          <a:xfrm>
            <a:off x="1371600" y="533400"/>
            <a:ext cx="3429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dirty="0">
                <a:solidFill>
                  <a:srgbClr val="000000"/>
                </a:solidFill>
                <a:effectLst/>
                <a:latin typeface="-apple-system"/>
              </a:rPr>
              <a:t>Limitations of X-Ray Spectroscopy</a:t>
            </a:r>
            <a:endParaRPr lang="en-US" b="0" i="0" dirty="0">
              <a:solidFill>
                <a:srgbClr val="000000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39683571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74650" y="679450"/>
            <a:ext cx="6108700" cy="3441700"/>
            <a:chOff x="374650" y="679450"/>
            <a:chExt cx="6108700" cy="3441700"/>
          </a:xfrm>
        </p:grpSpPr>
        <p:sp>
          <p:nvSpPr>
            <p:cNvPr id="3" name="object 3"/>
            <p:cNvSpPr/>
            <p:nvPr/>
          </p:nvSpPr>
          <p:spPr>
            <a:xfrm>
              <a:off x="422158" y="717846"/>
              <a:ext cx="6013683" cy="335575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81000" y="685800"/>
              <a:ext cx="6096000" cy="3429000"/>
            </a:xfrm>
            <a:custGeom>
              <a:avLst/>
              <a:gdLst/>
              <a:ahLst/>
              <a:cxnLst/>
              <a:rect l="l" t="t" r="r" b="b"/>
              <a:pathLst>
                <a:path w="6096000" h="3429000">
                  <a:moveTo>
                    <a:pt x="0" y="3429000"/>
                  </a:moveTo>
                  <a:lnTo>
                    <a:pt x="6096000" y="3429000"/>
                  </a:lnTo>
                  <a:lnTo>
                    <a:pt x="6096000" y="0"/>
                  </a:lnTo>
                  <a:lnTo>
                    <a:pt x="0" y="0"/>
                  </a:lnTo>
                  <a:lnTo>
                    <a:pt x="0" y="342900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29</a:t>
            </a:fld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74650" y="679450"/>
            <a:ext cx="6108700" cy="3441700"/>
            <a:chOff x="374650" y="679450"/>
            <a:chExt cx="6108700" cy="3441700"/>
          </a:xfrm>
        </p:grpSpPr>
        <p:sp>
          <p:nvSpPr>
            <p:cNvPr id="3" name="object 3"/>
            <p:cNvSpPr/>
            <p:nvPr/>
          </p:nvSpPr>
          <p:spPr>
            <a:xfrm>
              <a:off x="417585" y="685800"/>
              <a:ext cx="6036549" cy="340610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81000" y="685800"/>
              <a:ext cx="6096000" cy="3429000"/>
            </a:xfrm>
            <a:custGeom>
              <a:avLst/>
              <a:gdLst/>
              <a:ahLst/>
              <a:cxnLst/>
              <a:rect l="l" t="t" r="r" b="b"/>
              <a:pathLst>
                <a:path w="6096000" h="3429000">
                  <a:moveTo>
                    <a:pt x="0" y="3429000"/>
                  </a:moveTo>
                  <a:lnTo>
                    <a:pt x="6096000" y="3429000"/>
                  </a:lnTo>
                  <a:lnTo>
                    <a:pt x="6096000" y="0"/>
                  </a:lnTo>
                  <a:lnTo>
                    <a:pt x="0" y="0"/>
                  </a:lnTo>
                  <a:lnTo>
                    <a:pt x="0" y="342900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3</a:t>
            </a:fld>
            <a:endParaRPr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74650" y="679450"/>
            <a:ext cx="6108700" cy="3441700"/>
            <a:chOff x="374650" y="679450"/>
            <a:chExt cx="6108700" cy="3441700"/>
          </a:xfrm>
        </p:grpSpPr>
        <p:sp>
          <p:nvSpPr>
            <p:cNvPr id="3" name="object 3"/>
            <p:cNvSpPr/>
            <p:nvPr/>
          </p:nvSpPr>
          <p:spPr>
            <a:xfrm>
              <a:off x="417585" y="685800"/>
              <a:ext cx="6036549" cy="340610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81000" y="685800"/>
              <a:ext cx="6096000" cy="3429000"/>
            </a:xfrm>
            <a:custGeom>
              <a:avLst/>
              <a:gdLst/>
              <a:ahLst/>
              <a:cxnLst/>
              <a:rect l="l" t="t" r="r" b="b"/>
              <a:pathLst>
                <a:path w="6096000" h="3429000">
                  <a:moveTo>
                    <a:pt x="0" y="3429000"/>
                  </a:moveTo>
                  <a:lnTo>
                    <a:pt x="6096000" y="3429000"/>
                  </a:lnTo>
                  <a:lnTo>
                    <a:pt x="6096000" y="0"/>
                  </a:lnTo>
                  <a:lnTo>
                    <a:pt x="0" y="0"/>
                  </a:lnTo>
                  <a:lnTo>
                    <a:pt x="0" y="342900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30</a:t>
            </a:fld>
            <a:endParaRPr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74650" y="679450"/>
            <a:ext cx="6108700" cy="3441700"/>
            <a:chOff x="374650" y="679450"/>
            <a:chExt cx="6108700" cy="3441700"/>
          </a:xfrm>
        </p:grpSpPr>
        <p:sp>
          <p:nvSpPr>
            <p:cNvPr id="3" name="object 3"/>
            <p:cNvSpPr/>
            <p:nvPr/>
          </p:nvSpPr>
          <p:spPr>
            <a:xfrm>
              <a:off x="422158" y="717846"/>
              <a:ext cx="6013683" cy="335575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81000" y="685800"/>
              <a:ext cx="6096000" cy="3429000"/>
            </a:xfrm>
            <a:custGeom>
              <a:avLst/>
              <a:gdLst/>
              <a:ahLst/>
              <a:cxnLst/>
              <a:rect l="l" t="t" r="r" b="b"/>
              <a:pathLst>
                <a:path w="6096000" h="3429000">
                  <a:moveTo>
                    <a:pt x="0" y="3429000"/>
                  </a:moveTo>
                  <a:lnTo>
                    <a:pt x="6096000" y="3429000"/>
                  </a:lnTo>
                  <a:lnTo>
                    <a:pt x="6096000" y="0"/>
                  </a:lnTo>
                  <a:lnTo>
                    <a:pt x="0" y="0"/>
                  </a:lnTo>
                  <a:lnTo>
                    <a:pt x="0" y="342900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31</a:t>
            </a:fld>
            <a:endParaRPr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74650" y="1178426"/>
            <a:ext cx="6108700" cy="3441700"/>
            <a:chOff x="374650" y="679450"/>
            <a:chExt cx="6108700" cy="3441700"/>
          </a:xfrm>
        </p:grpSpPr>
        <p:sp>
          <p:nvSpPr>
            <p:cNvPr id="3" name="object 3"/>
            <p:cNvSpPr/>
            <p:nvPr/>
          </p:nvSpPr>
          <p:spPr>
            <a:xfrm>
              <a:off x="422158" y="717846"/>
              <a:ext cx="6013683" cy="335575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81000" y="685800"/>
              <a:ext cx="6096000" cy="3429000"/>
            </a:xfrm>
            <a:custGeom>
              <a:avLst/>
              <a:gdLst/>
              <a:ahLst/>
              <a:cxnLst/>
              <a:rect l="l" t="t" r="r" b="b"/>
              <a:pathLst>
                <a:path w="6096000" h="3429000">
                  <a:moveTo>
                    <a:pt x="0" y="3429000"/>
                  </a:moveTo>
                  <a:lnTo>
                    <a:pt x="6096000" y="3429000"/>
                  </a:lnTo>
                  <a:lnTo>
                    <a:pt x="6096000" y="0"/>
                  </a:lnTo>
                  <a:lnTo>
                    <a:pt x="0" y="0"/>
                  </a:lnTo>
                  <a:lnTo>
                    <a:pt x="0" y="342900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32</a:t>
            </a:fld>
            <a:endParaRPr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2E38E9-27A5-4FF2-B942-A2AC25FACC94}"/>
              </a:ext>
            </a:extLst>
          </p:cNvPr>
          <p:cNvSpPr txBox="1"/>
          <p:nvPr/>
        </p:nvSpPr>
        <p:spPr>
          <a:xfrm>
            <a:off x="1905000" y="426395"/>
            <a:ext cx="3733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Forensic Science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74650" y="679450"/>
            <a:ext cx="6108700" cy="3441700"/>
            <a:chOff x="374650" y="679450"/>
            <a:chExt cx="6108700" cy="3441700"/>
          </a:xfrm>
        </p:grpSpPr>
        <p:sp>
          <p:nvSpPr>
            <p:cNvPr id="3" name="object 3"/>
            <p:cNvSpPr/>
            <p:nvPr/>
          </p:nvSpPr>
          <p:spPr>
            <a:xfrm>
              <a:off x="422158" y="717846"/>
              <a:ext cx="6013683" cy="335575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81000" y="685800"/>
              <a:ext cx="6096000" cy="3429000"/>
            </a:xfrm>
            <a:custGeom>
              <a:avLst/>
              <a:gdLst/>
              <a:ahLst/>
              <a:cxnLst/>
              <a:rect l="l" t="t" r="r" b="b"/>
              <a:pathLst>
                <a:path w="6096000" h="3429000">
                  <a:moveTo>
                    <a:pt x="0" y="3429000"/>
                  </a:moveTo>
                  <a:lnTo>
                    <a:pt x="6096000" y="3429000"/>
                  </a:lnTo>
                  <a:lnTo>
                    <a:pt x="6096000" y="0"/>
                  </a:lnTo>
                  <a:lnTo>
                    <a:pt x="0" y="0"/>
                  </a:lnTo>
                  <a:lnTo>
                    <a:pt x="0" y="342900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33</a:t>
            </a:fld>
            <a:endParaRPr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74650" y="679450"/>
            <a:ext cx="6108700" cy="3441700"/>
            <a:chOff x="374650" y="679450"/>
            <a:chExt cx="6108700" cy="3441700"/>
          </a:xfrm>
        </p:grpSpPr>
        <p:sp>
          <p:nvSpPr>
            <p:cNvPr id="3" name="object 3"/>
            <p:cNvSpPr/>
            <p:nvPr/>
          </p:nvSpPr>
          <p:spPr>
            <a:xfrm>
              <a:off x="422158" y="717846"/>
              <a:ext cx="6013683" cy="335575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81000" y="685800"/>
              <a:ext cx="6096000" cy="3429000"/>
            </a:xfrm>
            <a:custGeom>
              <a:avLst/>
              <a:gdLst/>
              <a:ahLst/>
              <a:cxnLst/>
              <a:rect l="l" t="t" r="r" b="b"/>
              <a:pathLst>
                <a:path w="6096000" h="3429000">
                  <a:moveTo>
                    <a:pt x="0" y="3429000"/>
                  </a:moveTo>
                  <a:lnTo>
                    <a:pt x="6096000" y="3429000"/>
                  </a:lnTo>
                  <a:lnTo>
                    <a:pt x="6096000" y="0"/>
                  </a:lnTo>
                  <a:lnTo>
                    <a:pt x="0" y="0"/>
                  </a:lnTo>
                  <a:lnTo>
                    <a:pt x="0" y="342900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34</a:t>
            </a:fld>
            <a:endParaRPr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74650" y="679450"/>
            <a:ext cx="6108700" cy="3441700"/>
            <a:chOff x="374650" y="679450"/>
            <a:chExt cx="6108700" cy="3441700"/>
          </a:xfrm>
        </p:grpSpPr>
        <p:sp>
          <p:nvSpPr>
            <p:cNvPr id="3" name="object 3"/>
            <p:cNvSpPr/>
            <p:nvPr/>
          </p:nvSpPr>
          <p:spPr>
            <a:xfrm>
              <a:off x="422158" y="717846"/>
              <a:ext cx="6013683" cy="335575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81000" y="685800"/>
              <a:ext cx="6096000" cy="3429000"/>
            </a:xfrm>
            <a:custGeom>
              <a:avLst/>
              <a:gdLst/>
              <a:ahLst/>
              <a:cxnLst/>
              <a:rect l="l" t="t" r="r" b="b"/>
              <a:pathLst>
                <a:path w="6096000" h="3429000">
                  <a:moveTo>
                    <a:pt x="0" y="3429000"/>
                  </a:moveTo>
                  <a:lnTo>
                    <a:pt x="6096000" y="3429000"/>
                  </a:lnTo>
                  <a:lnTo>
                    <a:pt x="6096000" y="0"/>
                  </a:lnTo>
                  <a:lnTo>
                    <a:pt x="0" y="0"/>
                  </a:lnTo>
                  <a:lnTo>
                    <a:pt x="0" y="342900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35</a:t>
            </a:fld>
            <a:endParaRPr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74650" y="679450"/>
            <a:ext cx="6108700" cy="3441700"/>
            <a:chOff x="374650" y="679450"/>
            <a:chExt cx="6108700" cy="3441700"/>
          </a:xfrm>
        </p:grpSpPr>
        <p:sp>
          <p:nvSpPr>
            <p:cNvPr id="3" name="object 3"/>
            <p:cNvSpPr/>
            <p:nvPr/>
          </p:nvSpPr>
          <p:spPr>
            <a:xfrm>
              <a:off x="417585" y="685800"/>
              <a:ext cx="6036549" cy="340610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81000" y="685800"/>
              <a:ext cx="6096000" cy="3429000"/>
            </a:xfrm>
            <a:custGeom>
              <a:avLst/>
              <a:gdLst/>
              <a:ahLst/>
              <a:cxnLst/>
              <a:rect l="l" t="t" r="r" b="b"/>
              <a:pathLst>
                <a:path w="6096000" h="3429000">
                  <a:moveTo>
                    <a:pt x="0" y="3429000"/>
                  </a:moveTo>
                  <a:lnTo>
                    <a:pt x="6096000" y="3429000"/>
                  </a:lnTo>
                  <a:lnTo>
                    <a:pt x="6096000" y="0"/>
                  </a:lnTo>
                  <a:lnTo>
                    <a:pt x="0" y="0"/>
                  </a:lnTo>
                  <a:lnTo>
                    <a:pt x="0" y="342900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36</a:t>
            </a:fld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74650" y="679450"/>
            <a:ext cx="6108700" cy="3441700"/>
            <a:chOff x="374650" y="679450"/>
            <a:chExt cx="6108700" cy="3441700"/>
          </a:xfrm>
        </p:grpSpPr>
        <p:sp>
          <p:nvSpPr>
            <p:cNvPr id="3" name="object 3"/>
            <p:cNvSpPr/>
            <p:nvPr/>
          </p:nvSpPr>
          <p:spPr>
            <a:xfrm>
              <a:off x="422158" y="717846"/>
              <a:ext cx="6013683" cy="335575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81000" y="685800"/>
              <a:ext cx="6096000" cy="3429000"/>
            </a:xfrm>
            <a:custGeom>
              <a:avLst/>
              <a:gdLst/>
              <a:ahLst/>
              <a:cxnLst/>
              <a:rect l="l" t="t" r="r" b="b"/>
              <a:pathLst>
                <a:path w="6096000" h="3429000">
                  <a:moveTo>
                    <a:pt x="0" y="3429000"/>
                  </a:moveTo>
                  <a:lnTo>
                    <a:pt x="6096000" y="3429000"/>
                  </a:lnTo>
                  <a:lnTo>
                    <a:pt x="6096000" y="0"/>
                  </a:lnTo>
                  <a:lnTo>
                    <a:pt x="0" y="0"/>
                  </a:lnTo>
                  <a:lnTo>
                    <a:pt x="0" y="342900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4</a:t>
            </a:fld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74650" y="679450"/>
            <a:ext cx="6108700" cy="3441700"/>
            <a:chOff x="374650" y="679450"/>
            <a:chExt cx="6108700" cy="3441700"/>
          </a:xfrm>
        </p:grpSpPr>
        <p:sp>
          <p:nvSpPr>
            <p:cNvPr id="3" name="object 3"/>
            <p:cNvSpPr/>
            <p:nvPr/>
          </p:nvSpPr>
          <p:spPr>
            <a:xfrm>
              <a:off x="422158" y="717846"/>
              <a:ext cx="6013683" cy="335575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81000" y="685800"/>
              <a:ext cx="6096000" cy="3429000"/>
            </a:xfrm>
            <a:custGeom>
              <a:avLst/>
              <a:gdLst/>
              <a:ahLst/>
              <a:cxnLst/>
              <a:rect l="l" t="t" r="r" b="b"/>
              <a:pathLst>
                <a:path w="6096000" h="3429000">
                  <a:moveTo>
                    <a:pt x="0" y="3429000"/>
                  </a:moveTo>
                  <a:lnTo>
                    <a:pt x="6096000" y="3429000"/>
                  </a:lnTo>
                  <a:lnTo>
                    <a:pt x="6096000" y="0"/>
                  </a:lnTo>
                  <a:lnTo>
                    <a:pt x="0" y="0"/>
                  </a:lnTo>
                  <a:lnTo>
                    <a:pt x="0" y="342900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5</a:t>
            </a:fld>
            <a:endParaRPr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74650" y="679450"/>
            <a:ext cx="6108700" cy="3441700"/>
            <a:chOff x="374650" y="679450"/>
            <a:chExt cx="6108700" cy="3441700"/>
          </a:xfrm>
        </p:grpSpPr>
        <p:sp>
          <p:nvSpPr>
            <p:cNvPr id="3" name="object 3"/>
            <p:cNvSpPr/>
            <p:nvPr/>
          </p:nvSpPr>
          <p:spPr>
            <a:xfrm>
              <a:off x="417585" y="685800"/>
              <a:ext cx="6036549" cy="340610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81000" y="685800"/>
              <a:ext cx="6096000" cy="3429000"/>
            </a:xfrm>
            <a:custGeom>
              <a:avLst/>
              <a:gdLst/>
              <a:ahLst/>
              <a:cxnLst/>
              <a:rect l="l" t="t" r="r" b="b"/>
              <a:pathLst>
                <a:path w="6096000" h="3429000">
                  <a:moveTo>
                    <a:pt x="0" y="3429000"/>
                  </a:moveTo>
                  <a:lnTo>
                    <a:pt x="6096000" y="3429000"/>
                  </a:lnTo>
                  <a:lnTo>
                    <a:pt x="6096000" y="0"/>
                  </a:lnTo>
                  <a:lnTo>
                    <a:pt x="0" y="0"/>
                  </a:lnTo>
                  <a:lnTo>
                    <a:pt x="0" y="342900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6</a:t>
            </a:fld>
            <a:endParaRPr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74650" y="679450"/>
            <a:ext cx="6108700" cy="3441700"/>
            <a:chOff x="374650" y="679450"/>
            <a:chExt cx="6108700" cy="3441700"/>
          </a:xfrm>
        </p:grpSpPr>
        <p:sp>
          <p:nvSpPr>
            <p:cNvPr id="3" name="object 3"/>
            <p:cNvSpPr/>
            <p:nvPr/>
          </p:nvSpPr>
          <p:spPr>
            <a:xfrm>
              <a:off x="417585" y="685800"/>
              <a:ext cx="6036549" cy="340610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81000" y="685800"/>
              <a:ext cx="6096000" cy="3429000"/>
            </a:xfrm>
            <a:custGeom>
              <a:avLst/>
              <a:gdLst/>
              <a:ahLst/>
              <a:cxnLst/>
              <a:rect l="l" t="t" r="r" b="b"/>
              <a:pathLst>
                <a:path w="6096000" h="3429000">
                  <a:moveTo>
                    <a:pt x="0" y="3429000"/>
                  </a:moveTo>
                  <a:lnTo>
                    <a:pt x="6096000" y="3429000"/>
                  </a:lnTo>
                  <a:lnTo>
                    <a:pt x="6096000" y="0"/>
                  </a:lnTo>
                  <a:lnTo>
                    <a:pt x="0" y="0"/>
                  </a:lnTo>
                  <a:lnTo>
                    <a:pt x="0" y="342900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7</a:t>
            </a:fld>
            <a:endParaRPr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74650" y="679450"/>
            <a:ext cx="6108700" cy="3441700"/>
            <a:chOff x="374650" y="679450"/>
            <a:chExt cx="6108700" cy="3441700"/>
          </a:xfrm>
        </p:grpSpPr>
        <p:sp>
          <p:nvSpPr>
            <p:cNvPr id="3" name="object 3"/>
            <p:cNvSpPr/>
            <p:nvPr/>
          </p:nvSpPr>
          <p:spPr>
            <a:xfrm>
              <a:off x="417585" y="685800"/>
              <a:ext cx="6036549" cy="340610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81000" y="685800"/>
              <a:ext cx="6096000" cy="3429000"/>
            </a:xfrm>
            <a:custGeom>
              <a:avLst/>
              <a:gdLst/>
              <a:ahLst/>
              <a:cxnLst/>
              <a:rect l="l" t="t" r="r" b="b"/>
              <a:pathLst>
                <a:path w="6096000" h="3429000">
                  <a:moveTo>
                    <a:pt x="0" y="3429000"/>
                  </a:moveTo>
                  <a:lnTo>
                    <a:pt x="6096000" y="3429000"/>
                  </a:lnTo>
                  <a:lnTo>
                    <a:pt x="6096000" y="0"/>
                  </a:lnTo>
                  <a:lnTo>
                    <a:pt x="0" y="0"/>
                  </a:lnTo>
                  <a:lnTo>
                    <a:pt x="0" y="342900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8</a:t>
            </a:fld>
            <a:endParaRPr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74650" y="679450"/>
            <a:ext cx="6108700" cy="3441700"/>
            <a:chOff x="374650" y="679450"/>
            <a:chExt cx="6108700" cy="3441700"/>
          </a:xfrm>
        </p:grpSpPr>
        <p:sp>
          <p:nvSpPr>
            <p:cNvPr id="3" name="object 3"/>
            <p:cNvSpPr/>
            <p:nvPr/>
          </p:nvSpPr>
          <p:spPr>
            <a:xfrm>
              <a:off x="417585" y="685800"/>
              <a:ext cx="6036549" cy="340610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81000" y="685800"/>
              <a:ext cx="6096000" cy="3429000"/>
            </a:xfrm>
            <a:custGeom>
              <a:avLst/>
              <a:gdLst/>
              <a:ahLst/>
              <a:cxnLst/>
              <a:rect l="l" t="t" r="r" b="b"/>
              <a:pathLst>
                <a:path w="6096000" h="3429000">
                  <a:moveTo>
                    <a:pt x="0" y="3429000"/>
                  </a:moveTo>
                  <a:lnTo>
                    <a:pt x="6096000" y="3429000"/>
                  </a:lnTo>
                  <a:lnTo>
                    <a:pt x="6096000" y="0"/>
                  </a:lnTo>
                  <a:lnTo>
                    <a:pt x="0" y="0"/>
                  </a:lnTo>
                  <a:lnTo>
                    <a:pt x="0" y="342900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9</a:t>
            </a:fld>
            <a:endParaRPr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</TotalTime>
  <Words>619</Words>
  <Application>Microsoft Office PowerPoint</Application>
  <PresentationFormat>On-screen Show (4:3)</PresentationFormat>
  <Paragraphs>91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2" baseType="lpstr">
      <vt:lpstr>-apple-system</vt:lpstr>
      <vt:lpstr>Arial</vt:lpstr>
      <vt:lpstr>Calibri</vt:lpstr>
      <vt:lpstr>Carlito</vt:lpstr>
      <vt:lpstr>Times New Roman</vt:lpstr>
      <vt:lpstr>Office Theme</vt:lpstr>
      <vt:lpstr>XRD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XRD</dc:title>
  <dc:creator>gnird research student</dc:creator>
  <cp:lastModifiedBy>dell</cp:lastModifiedBy>
  <cp:revision>3</cp:revision>
  <dcterms:created xsi:type="dcterms:W3CDTF">2022-03-26T18:46:52Z</dcterms:created>
  <dcterms:modified xsi:type="dcterms:W3CDTF">2022-03-26T19:07:20Z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2022-03-03T00:00:00Z</vt:filetime>
  </property>
  <property fmtid="{D5CDD505-2E9C-101B-9397-08002B2CF9AE}" pid="3" name="Creator">
    <vt:lpwstr>Microsoft® PowerPoint® 2010</vt:lpwstr>
  </property>
  <property fmtid="{D5CDD505-2E9C-101B-9397-08002B2CF9AE}" pid="4" name="LastSaved">
    <vt:filetime>2022-03-26T00:00:00Z</vt:filetime>
  </property>
</Properties>
</file>